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6A13A-1F8D-4907-8079-6CD7CBB120B0}" v="476" dt="2024-09-22T22:27:53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6296" autoAdjust="0"/>
  </p:normalViewPr>
  <p:slideViewPr>
    <p:cSldViewPr snapToGrid="0">
      <p:cViewPr varScale="1">
        <p:scale>
          <a:sx n="119" d="100"/>
          <a:sy n="11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147666-B5DA-42D7-860C-6326547BC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04B30F-0DFB-41D3-B073-686D18F499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FBDF-78BA-4949-898D-EAD6E750AE6A}" type="datetime1">
              <a:rPr lang="ru-RU" smtClean="0"/>
              <a:t>22.09.2024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567D83-C42A-4FDB-8FA9-7C1D7EEC8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12F133-C81D-4A71-81A9-DCF01AE0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1C08-02AE-4968-A72D-572883DF4A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6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B6C3-6DFD-4167-A658-5BE28C6F2E89}" type="datetime1">
              <a:rPr lang="ru-RU" smtClean="0"/>
              <a:pPr/>
              <a:t>22.09.2024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77A0C-2EBD-498E-B4E9-127161EE7B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161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77A0C-2EBD-498E-B4E9-127161EE7B6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26E71D3-32FD-4BA5-B5EB-6BA9A9FD8591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5AF4B-3067-46C7-9F81-423C1983FDBA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76350-5A7E-49DF-99E3-394F6CC410C2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93FAE-6D00-4E44-978A-F35CBD440AC4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24B8-AC39-4FCC-A1F2-3D04B286AAD6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D38531-F63B-46B5-A1F2-4DAD01111027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8A567-3EB0-43DA-894A-BE4F62865DB3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780E6-16D2-4C01-BF69-64889FBB0B2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F6A54-205A-4894-85CA-836FFE127AC4}" type="datetime1">
              <a:rPr lang="ru-RU" noProof="0" smtClean="0"/>
              <a:t>22.09.2024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59E4B2-A3D8-4E01-8BC6-84D9C784D038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7D021-FD91-4644-8402-293C117D3111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46B8D-7EB0-4130-A1FC-46E3E64ABB4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574F0-16D3-408F-93FA-6916DC1BAD3F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8FA92F-4FA8-43EA-8BD5-5329899B798B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9D3BB-142D-4258-B666-85B58B1145CB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E524F-E058-4C39-9ED8-E9101EFBBB22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2E06-9654-4BE2-A90A-221151FA31EE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DDB632F-057E-4E6C-9691-0FCDB525310C}" type="datetime1">
              <a:rPr lang="ru-RU" noProof="0" smtClean="0"/>
              <a:t>22.09.2024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9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ru-RU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видеокарты</a:t>
            </a:r>
            <a:endParaRPr lang="ru-RU">
              <a:solidFill>
                <a:srgbClr val="FFFFFF"/>
              </a:solidFill>
              <a:ea typeface="Calibri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ru-RU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99AB3-BEB0-01F1-06D6-D82EC345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Главные технологии видеокарт</a:t>
            </a:r>
            <a:endParaRPr lang="ru-RU"/>
          </a:p>
        </p:txBody>
      </p:sp>
      <p:pic>
        <p:nvPicPr>
          <p:cNvPr id="4" name="Рисунок 3" descr="Изображение выглядит как машина, электроника, Электронная техника, Электрическая проводка&#10;&#10;Автоматически созданное описание">
            <a:extLst>
              <a:ext uri="{FF2B5EF4-FFF2-40B4-BE49-F238E27FC236}">
                <a16:creationId xmlns:a16="http://schemas.microsoft.com/office/drawing/2014/main" id="{BFC59EC4-A322-0726-6504-19B0C77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80" r="21234" b="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F4249-228D-0AC4-28C0-27DBDEF51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"/>
                <a:ea typeface="Calibri"/>
                <a:cs typeface="Calibri"/>
              </a:rPr>
              <a:t>SLI — позволяет получить почти трёхкратный прирост производительности при использовании двух видеоадаптеров и почти четырёхкратный прирост производительности в связке из трёх видеокарт.</a:t>
            </a:r>
          </a:p>
        </p:txBody>
      </p:sp>
    </p:spTree>
    <p:extLst>
      <p:ext uri="{BB962C8B-B14F-4D97-AF65-F5344CB8AC3E}">
        <p14:creationId xmlns:p14="http://schemas.microsoft.com/office/powerpoint/2010/main" val="325029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20EA7-A78B-F214-4F18-EE2F39CA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038" y="618518"/>
            <a:ext cx="5214372" cy="1478570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4" name="Рисунок 3" descr="Изображение выглядит как текст, в помещении, Устройство вывода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C6F54064-8A70-D76F-17E5-A81EA072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5" r="38136"/>
          <a:stretch/>
        </p:blipFill>
        <p:spPr>
          <a:xfrm>
            <a:off x="3695" y="10"/>
            <a:ext cx="48864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3CD38-9E45-2866-1490-F5A6FDBE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275" y="2249487"/>
            <a:ext cx="546513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EyeFinity — позволяет подключать к ПК несколько дисплеев и использовать до 6 мониторов одновременно.</a:t>
            </a:r>
          </a:p>
        </p:txBody>
      </p:sp>
    </p:spTree>
    <p:extLst>
      <p:ext uri="{BB962C8B-B14F-4D97-AF65-F5344CB8AC3E}">
        <p14:creationId xmlns:p14="http://schemas.microsoft.com/office/powerpoint/2010/main" val="356143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EAB9-7B5D-09A8-F56D-0E2D3432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7" name="Рисунок 6" descr="Изображение выглядит как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9F211BEF-D27F-8534-FF6C-43E85B8C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55" r="88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9F7BE7-02B3-74AD-E369-18070D85F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086927"/>
            <a:ext cx="4598986" cy="37042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ShadowWorks — набор графических технологий, созданных компанией NVIDIA для улучшения графической составляющей видеоигр, связанных с тенями.</a:t>
            </a:r>
          </a:p>
        </p:txBody>
      </p:sp>
    </p:spTree>
    <p:extLst>
      <p:ext uri="{BB962C8B-B14F-4D97-AF65-F5344CB8AC3E}">
        <p14:creationId xmlns:p14="http://schemas.microsoft.com/office/powerpoint/2010/main" val="328766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55564-805C-EECE-4886-34D0BB34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ru-RU" sz="3200"/>
          </a:p>
        </p:txBody>
      </p:sp>
      <p:pic>
        <p:nvPicPr>
          <p:cNvPr id="69" name="Рисунок 68" descr="Изображение выглядит как одежда, человек, окн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306BBF4-1BD8-9C0E-262F-18FB674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65" r="2145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B4CF8-0A86-CF39-36FA-520ECADA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578927"/>
            <a:ext cx="3084892" cy="42122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latin typeface="Calibri"/>
                <a:ea typeface="YS Text"/>
                <a:cs typeface="YS Text"/>
              </a:rPr>
              <a:t>Трассировка лучей (</a:t>
            </a:r>
            <a:r>
              <a:rPr lang="ru-RU" err="1">
                <a:latin typeface="Calibri"/>
                <a:ea typeface="Calibri"/>
                <a:cs typeface="Calibri"/>
              </a:rPr>
              <a:t>ray</a:t>
            </a:r>
            <a:r>
              <a:rPr lang="ru-RU" dirty="0">
                <a:latin typeface="Calibri"/>
                <a:ea typeface="Calibri"/>
                <a:cs typeface="Calibri"/>
              </a:rPr>
              <a:t> </a:t>
            </a:r>
            <a:r>
              <a:rPr lang="ru-RU" err="1">
                <a:latin typeface="Calibri"/>
                <a:ea typeface="Calibri"/>
                <a:cs typeface="Calibri"/>
              </a:rPr>
              <a:t>tracing</a:t>
            </a:r>
            <a:r>
              <a:rPr lang="ru-RU" dirty="0">
                <a:latin typeface="Calibri"/>
                <a:ea typeface="YS Text"/>
                <a:cs typeface="YS Text"/>
              </a:rPr>
              <a:t>) — это метод визуализации света и теней в компьютерной 3</a:t>
            </a:r>
            <a:r>
              <a:rPr lang="af-ZA" dirty="0">
                <a:latin typeface="Calibri"/>
                <a:ea typeface="YS Text"/>
                <a:cs typeface="YS Text"/>
              </a:rPr>
              <a:t>D-</a:t>
            </a:r>
            <a:r>
              <a:rPr lang="ru-RU" dirty="0">
                <a:latin typeface="Calibri"/>
                <a:ea typeface="YS Text"/>
                <a:cs typeface="YS Text"/>
              </a:rPr>
              <a:t>графике, который делает изображение более правдоподобным.</a:t>
            </a:r>
            <a:endParaRPr lang="ru-RU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53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98856-F92A-6A56-8745-6F3D9E3E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865" y="-617934"/>
            <a:ext cx="5537588" cy="2326834"/>
          </a:xfrm>
        </p:spPr>
        <p:txBody>
          <a:bodyPr>
            <a:normAutofit/>
          </a:bodyPr>
          <a:lstStyle/>
          <a:p>
            <a:r>
              <a:rPr lang="ru-RU" sz="3200">
                <a:latin typeface="Calibri"/>
                <a:ea typeface="Calibri"/>
                <a:cs typeface="Calibri"/>
              </a:rPr>
              <a:t>Основные характеристики</a:t>
            </a:r>
            <a:endParaRPr lang="ru-RU" sz="32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245EED-0B22-6FC7-32A5-ECA82216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52" y="841081"/>
            <a:ext cx="4789966" cy="5186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110000"/>
              </a:lnSpc>
              <a:buFont typeface="Arial"/>
              <a:buChar char="•"/>
            </a:pPr>
            <a:r>
              <a:rPr lang="ru-RU" sz="2000" dirty="0">
                <a:latin typeface="Calibri"/>
                <a:ea typeface="YS Text"/>
                <a:cs typeface="YS Text"/>
              </a:rPr>
              <a:t>Тактовая частота ядра и памяти производительность видеокарты</a:t>
            </a:r>
            <a:r>
              <a:rPr lang="ru-RU" sz="1800" dirty="0">
                <a:latin typeface="Calibri"/>
                <a:ea typeface="YS Text"/>
                <a:cs typeface="YS Text"/>
              </a:rPr>
              <a:t>.</a:t>
            </a:r>
            <a:endParaRPr lang="ru-RU" sz="1800">
              <a:ea typeface="Calibri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ru-RU" sz="2000" dirty="0">
                <a:latin typeface="Calibri"/>
                <a:ea typeface="YS Text"/>
                <a:cs typeface="YS Text"/>
              </a:rPr>
              <a:t>Тип и объём видеопамяти</a:t>
            </a:r>
            <a:r>
              <a:rPr lang="ru-RU" sz="1800" dirty="0">
                <a:latin typeface="Calibri"/>
                <a:ea typeface="YS Text"/>
                <a:cs typeface="YS Text"/>
              </a:rPr>
              <a:t>(</a:t>
            </a:r>
            <a:r>
              <a:rPr lang="ru-RU" sz="1600" dirty="0">
                <a:latin typeface="Calibri"/>
                <a:ea typeface="Calibri"/>
                <a:cs typeface="Calibri"/>
              </a:rPr>
              <a:t>это внутренняя</a:t>
            </a:r>
            <a:r>
              <a:rPr lang="ru-RU" sz="1600" b="1" dirty="0">
                <a:latin typeface="Calibri"/>
                <a:ea typeface="Calibri"/>
                <a:cs typeface="Calibri"/>
              </a:rPr>
              <a:t> </a:t>
            </a:r>
            <a:r>
              <a:rPr lang="ru-RU" sz="1600" dirty="0">
                <a:latin typeface="Calibri"/>
                <a:ea typeface="Calibri"/>
                <a:cs typeface="Calibri"/>
              </a:rPr>
              <a:t>оперативная память видеокарты, которая хранит данные для формирования изображения на экране монитора ( GDDR )</a:t>
            </a:r>
            <a:r>
              <a:rPr lang="ru-RU" sz="1800" dirty="0">
                <a:latin typeface="Calibri"/>
                <a:ea typeface="Calibri"/>
                <a:cs typeface="Calibri"/>
              </a:rPr>
              <a:t>)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ru-RU" sz="2000" dirty="0">
                <a:latin typeface="Calibri"/>
                <a:ea typeface="YS Text"/>
                <a:cs typeface="YS Text"/>
              </a:rPr>
              <a:t>Разрядность шины памяти</a:t>
            </a:r>
            <a:r>
              <a:rPr lang="ru-RU" sz="1800" dirty="0">
                <a:latin typeface="Calibri"/>
                <a:ea typeface="YS Text"/>
                <a:cs typeface="YS Text"/>
              </a:rPr>
              <a:t>(</a:t>
            </a:r>
            <a:r>
              <a:rPr lang="ru-RU" sz="1600" dirty="0">
                <a:latin typeface="Calibri"/>
                <a:ea typeface="Calibri"/>
                <a:cs typeface="Calibri"/>
              </a:rPr>
              <a:t>Чем она шире, тем быстрее передаётся графическая информация</a:t>
            </a:r>
            <a:r>
              <a:rPr lang="ru-RU" sz="1800" dirty="0">
                <a:latin typeface="Calibri"/>
                <a:ea typeface="Calibri"/>
                <a:cs typeface="Calibri"/>
              </a:rPr>
              <a:t> )</a:t>
            </a:r>
          </a:p>
          <a:p>
            <a:pPr>
              <a:lnSpc>
                <a:spcPct val="110000"/>
              </a:lnSpc>
              <a:buFont typeface="Arial,Sans-Serif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Система охлаждения</a:t>
            </a:r>
            <a:r>
              <a:rPr lang="ru-RU" sz="1800" dirty="0">
                <a:latin typeface="Calibri"/>
                <a:ea typeface="Calibri"/>
                <a:cs typeface="Calibri"/>
              </a:rPr>
              <a:t>(</a:t>
            </a:r>
            <a:r>
              <a:rPr lang="ru-RU" sz="1600" dirty="0">
                <a:latin typeface="Calibri"/>
                <a:ea typeface="Calibri"/>
                <a:cs typeface="Calibri"/>
              </a:rPr>
              <a:t>тепловые трубки, вентиляторы</a:t>
            </a:r>
            <a:r>
              <a:rPr lang="ru-RU" sz="1800" dirty="0">
                <a:latin typeface="Calibri"/>
                <a:ea typeface="Calibri"/>
                <a:cs typeface="Calibri"/>
              </a:rPr>
              <a:t>). </a:t>
            </a:r>
            <a:endParaRPr lang="ru-RU" sz="1800">
              <a:latin typeface="Calibri"/>
              <a:ea typeface="Calibri"/>
            </a:endParaRPr>
          </a:p>
          <a:p>
            <a:pPr>
              <a:lnSpc>
                <a:spcPct val="110000"/>
              </a:lnSpc>
              <a:buFont typeface="Arial,Sans-Serif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Интерфейсы или разъёмы подключения</a:t>
            </a:r>
            <a:r>
              <a:rPr lang="ru-RU" sz="1800" dirty="0">
                <a:latin typeface="Calibri"/>
                <a:ea typeface="Calibri"/>
                <a:cs typeface="Calibri"/>
              </a:rPr>
              <a:t>(</a:t>
            </a:r>
            <a:r>
              <a:rPr lang="ru-RU" sz="1600" dirty="0">
                <a:latin typeface="Calibri"/>
                <a:ea typeface="Calibri"/>
                <a:cs typeface="Calibri"/>
              </a:rPr>
              <a:t>могут быть VGA, </a:t>
            </a:r>
            <a:r>
              <a:rPr lang="ru-RU" sz="1600" dirty="0" err="1">
                <a:latin typeface="Calibri"/>
                <a:ea typeface="Calibri"/>
                <a:cs typeface="Calibri"/>
              </a:rPr>
              <a:t>HDMI,Displayport</a:t>
            </a:r>
            <a:r>
              <a:rPr lang="ru-RU" sz="1800" dirty="0">
                <a:latin typeface="Calibri"/>
                <a:ea typeface="Calibri"/>
                <a:cs typeface="Calibri"/>
              </a:rPr>
              <a:t>). </a:t>
            </a:r>
            <a:endParaRPr lang="ru-RU" sz="1800">
              <a:latin typeface="Calibri"/>
              <a:ea typeface="Calibri"/>
            </a:endParaRPr>
          </a:p>
          <a:p>
            <a:pPr>
              <a:lnSpc>
                <a:spcPct val="110000"/>
              </a:lnSpc>
              <a:buFont typeface="Arial,Sans-Serif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Разъемы питания</a:t>
            </a:r>
            <a:r>
              <a:rPr lang="ru-RU" sz="1800" dirty="0">
                <a:latin typeface="Calibri"/>
                <a:ea typeface="Calibri"/>
                <a:cs typeface="Calibri"/>
              </a:rPr>
              <a:t>(</a:t>
            </a:r>
            <a:r>
              <a:rPr lang="ru-RU" sz="1600" dirty="0">
                <a:latin typeface="Calibri"/>
                <a:ea typeface="Calibri"/>
                <a:cs typeface="Calibri"/>
              </a:rPr>
              <a:t>6pin, 6+2pin, 8pin</a:t>
            </a:r>
            <a:r>
              <a:rPr lang="ru-RU" sz="1800" dirty="0">
                <a:latin typeface="Calibri"/>
                <a:ea typeface="Calibri"/>
                <a:cs typeface="Calibri"/>
              </a:rPr>
              <a:t>). </a:t>
            </a:r>
            <a:endParaRPr lang="ru-RU" sz="1800">
              <a:latin typeface="Calibri"/>
              <a:ea typeface="Calibri"/>
            </a:endParaRPr>
          </a:p>
        </p:txBody>
      </p:sp>
      <p:pic>
        <p:nvPicPr>
          <p:cNvPr id="4" name="Рисунок 3" descr="Изображение выглядит как устройство, фанат, Механический вентилятор&#10;&#10;Автоматически созданное описание">
            <a:extLst>
              <a:ext uri="{FF2B5EF4-FFF2-40B4-BE49-F238E27FC236}">
                <a16:creationId xmlns:a16="http://schemas.microsoft.com/office/drawing/2014/main" id="{9C60A3EB-566E-61EA-F424-57A8732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5492"/>
            <a:ext cx="5456279" cy="36420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151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C6D782-6B6F-4B4E-B92B-C8F13A0FE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E9716FBC-9870-4321-B055-657F96DDF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720C802-2465-4EF6-9AED-E768D2460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532192-EB0D-43D0-8ACF-ABEBADC6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61AEB4E-A65A-4890-AD09-C9ACFB08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28DE10F-D498-4BFB-8B2A-E06AAA1F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A9A7A15-77B2-4771-B979-8F0E0626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91C3D14F-54C6-49E0-BB0E-DAEA368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93A8E0B-9819-41E1-979C-44F08FEC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1C3E5DB-A7A3-4EAE-9026-F9B8F12E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CA25288-1A1B-4F47-B482-9A847602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4B443AB-E1B9-4C40-BA70-8F6CAD01F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5A198B7-B595-43D6-828B-3A6D85322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310B986-AB70-4FCE-85CC-A7FB750A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8F94A36-E150-4C70-87E6-89E6368F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85088E1-2931-4D8D-869D-72334C596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E9D160-3F56-4C52-9ED9-A6BAAA32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79F3F7A1-0C51-41DA-9DA6-8E90E3E3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DD9A2A46-D55F-4922-A01B-3F8DBED62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AA17DFB-AEBE-4499-865B-B7038124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57EE8DA-45A6-49F5-8818-666095A68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ADAA219-132F-41F3-BFAB-896804CF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593EFB1-DC77-417B-B5BC-0900A29F8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95C9F90E-2399-40F1-BB67-3EEDFC360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9635033-7842-47F7-869E-EB54B03B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6710716-F4FF-4D2D-BD4D-3A1C29D5D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DD91BF26-5487-4130-87F9-0B56EA0B0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CAE746E-F56B-4E02-A50E-358503AB5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81DB5307-35A1-4FFB-A8E6-C6AB7703A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52F6C49-049E-4FBC-A090-64B559C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B520037F-DF6D-49C9-937E-D7617F8D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65483B0-4562-4071-8E79-BFF7E340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537F264-B801-4F97-8091-41E16CA52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CF0D86E0-647F-437F-AA71-72A789B0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72C3866-21D1-48D0-899E-938892FF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4E94AC39-CDCB-4B11-BE08-FABED0C0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29C7F939-61B9-467B-AC85-C146594B8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B851A48-E333-49BD-8150-3E207F2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CD0C878-A6ED-44A0-972F-164829F3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1C236544-42D8-4A88-B600-6B8B20FF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C9FF2C0E-61EA-45E6-8C93-270B51918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654F9C3F-E635-4E7B-BF8F-87BF60C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CCA7548-833A-4EEC-91F2-BB9687E3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F895F203-B2FD-49FE-A865-269B367A4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4D9CCFF-23CD-4209-B238-57DDF091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190495CD-E216-4AF5-9038-D7807B638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6E2B5DDB-234E-47ED-9F32-83C6D5EEE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9DB1F0CB-D565-4DF9-BA3F-7CE9F18B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52F47B4-D0D5-4075-BD00-7145B6F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57CAD52-0B84-4068-BFD9-B48B16AF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62E09F5E-A24D-4628-A8CB-143556FB9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C547CC76-FB8C-43B1-A625-F694184D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86CE93B-A557-46C2-B87E-81C1E0E93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7220D106-C5C0-4A39-909A-A11F3E246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95044AA-79D9-4142-8865-9A4B4E80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BBFC5CFA-482C-4B45-87A7-C44F773C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9BEC615-03E2-4F7F-A457-0CDA565A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20E56620-58EC-4785-BA5E-2E40F40B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E4A19-7E72-B413-D085-1BFE52C6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-1242"/>
            <a:ext cx="5877676" cy="1478570"/>
          </a:xfrm>
        </p:spPr>
        <p:txBody>
          <a:bodyPr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Самые мощные видеокарты</a:t>
            </a:r>
            <a:endParaRPr lang="ru-RU"/>
          </a:p>
        </p:txBody>
      </p:sp>
      <p:pic>
        <p:nvPicPr>
          <p:cNvPr id="7" name="Рисунок 6" descr="Изображение выглядит как проектор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0EBDED9-700A-C1E6-F2B4-B994607C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80" r="1" b="2516"/>
          <a:stretch/>
        </p:blipFill>
        <p:spPr>
          <a:xfrm>
            <a:off x="20" y="4572001"/>
            <a:ext cx="4635563" cy="2276475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пол, в помещении, фанат&#10;&#10;Автоматически созданное описание">
            <a:extLst>
              <a:ext uri="{FF2B5EF4-FFF2-40B4-BE49-F238E27FC236}">
                <a16:creationId xmlns:a16="http://schemas.microsoft.com/office/drawing/2014/main" id="{93352166-ACB2-FFBE-B73C-0B2C1FC5A0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19" r="1" b="5912"/>
          <a:stretch/>
        </p:blipFill>
        <p:spPr>
          <a:xfrm>
            <a:off x="20" y="-1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FEBF73-2875-4126-A90D-ABB6BBFE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6" name="Рисунок 5" descr="Изображение выглядит как фанат, в помещении, Механический вентилятор&#10;&#10;Автоматически созданное описание">
            <a:extLst>
              <a:ext uri="{FF2B5EF4-FFF2-40B4-BE49-F238E27FC236}">
                <a16:creationId xmlns:a16="http://schemas.microsoft.com/office/drawing/2014/main" id="{30840AA4-4F2D-11ED-97BA-C3C7920A19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497" r="1" b="12751"/>
          <a:stretch/>
        </p:blipFill>
        <p:spPr>
          <a:xfrm>
            <a:off x="20" y="2286000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F167419-5C1C-40BD-B9C4-75CFC6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CD9A95-E405-4952-A0CF-6EAF80F9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E4739F-8313-9E98-8204-B60A62C3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1142047"/>
            <a:ext cx="5877677" cy="5390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ru-RU" dirty="0">
                <a:latin typeface="Calibri"/>
                <a:ea typeface="Calibri"/>
                <a:cs typeface="Calibri"/>
              </a:rPr>
              <a:t>NVIDIA GeForce RTX 4090(</a:t>
            </a:r>
            <a:r>
              <a:rPr lang="ru-RU" sz="1800" dirty="0">
                <a:latin typeface="Calibri"/>
                <a:ea typeface="Calibri"/>
                <a:cs typeface="Calibri"/>
              </a:rPr>
              <a:t>тип памяти-GDDR6X,объем памяти-24гб,разрядность шины-384бит</a:t>
            </a:r>
            <a:r>
              <a:rPr lang="ru-RU" dirty="0">
                <a:latin typeface="Calibri"/>
                <a:ea typeface="Calibri"/>
                <a:cs typeface="Calibri"/>
              </a:rPr>
              <a:t>)</a:t>
            </a:r>
          </a:p>
          <a:p>
            <a:pPr>
              <a:buFont typeface="Arial"/>
              <a:buChar char="•"/>
            </a:pPr>
            <a:endParaRPr lang="ru-RU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ru-RU" dirty="0">
                <a:latin typeface="Calibri"/>
                <a:ea typeface="Calibri"/>
                <a:cs typeface="Calibri"/>
              </a:rPr>
              <a:t>AMD Radeon RX 7900 XTX(</a:t>
            </a:r>
            <a:r>
              <a:rPr lang="ru-RU" sz="1800" dirty="0">
                <a:latin typeface="Calibri"/>
                <a:ea typeface="Calibri"/>
                <a:cs typeface="Calibri"/>
              </a:rPr>
              <a:t>тип памяти-GDDR6,объем видеопамяти-24гб,разрядность шины-384бит</a:t>
            </a:r>
            <a:r>
              <a:rPr lang="ru-RU" dirty="0">
                <a:latin typeface="Calibri"/>
                <a:ea typeface="Calibri"/>
                <a:cs typeface="Calibri"/>
              </a:rPr>
              <a:t>)</a:t>
            </a:r>
          </a:p>
          <a:p>
            <a:pPr>
              <a:buFont typeface="Arial"/>
              <a:buChar char="•"/>
            </a:pPr>
            <a:endParaRPr lang="ru-RU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ru-RU" dirty="0">
                <a:latin typeface="Calibri"/>
                <a:ea typeface="Calibri"/>
                <a:cs typeface="Calibri"/>
              </a:rPr>
              <a:t>NVIDIA </a:t>
            </a:r>
            <a:r>
              <a:rPr lang="ru-RU" err="1">
                <a:latin typeface="Calibri"/>
                <a:ea typeface="Calibri"/>
                <a:cs typeface="Calibri"/>
              </a:rPr>
              <a:t>Quadro</a:t>
            </a:r>
            <a:r>
              <a:rPr lang="ru-RU" dirty="0">
                <a:latin typeface="Calibri"/>
                <a:ea typeface="Calibri"/>
                <a:cs typeface="Calibri"/>
              </a:rPr>
              <a:t> RTX 6000 </a:t>
            </a:r>
            <a:r>
              <a:rPr lang="ru-RU" err="1">
                <a:latin typeface="Calibri"/>
                <a:ea typeface="Calibri"/>
                <a:cs typeface="Calibri"/>
              </a:rPr>
              <a:t>Ada</a:t>
            </a:r>
            <a:r>
              <a:rPr lang="ru-RU" dirty="0">
                <a:latin typeface="Calibri"/>
                <a:ea typeface="Calibri"/>
                <a:cs typeface="Calibri"/>
              </a:rPr>
              <a:t> </a:t>
            </a:r>
            <a:r>
              <a:rPr lang="ru-RU" err="1">
                <a:latin typeface="Calibri"/>
                <a:ea typeface="Calibri"/>
                <a:cs typeface="Calibri"/>
              </a:rPr>
              <a:t>generation</a:t>
            </a:r>
            <a:r>
              <a:rPr lang="ru-RU" dirty="0">
                <a:latin typeface="Calibri"/>
                <a:ea typeface="Calibri"/>
                <a:cs typeface="Calibri"/>
              </a:rPr>
              <a:t>(</a:t>
            </a:r>
            <a:r>
              <a:rPr lang="ru-RU" sz="1800" dirty="0">
                <a:latin typeface="Calibri"/>
                <a:ea typeface="Calibri"/>
                <a:cs typeface="Calibri"/>
              </a:rPr>
              <a:t>тип памяти-GDDR6, объем памяти-48гб, разрядность шины-384бит</a:t>
            </a:r>
            <a:r>
              <a:rPr lang="ru-RU" dirty="0">
                <a:latin typeface="Calibri"/>
                <a:ea typeface="Calibri"/>
                <a:cs typeface="Calibri"/>
              </a:rPr>
              <a:t>)</a:t>
            </a:r>
          </a:p>
          <a:p>
            <a:pPr marL="228600" indent="-228600">
              <a:buFont typeface="Arial"/>
              <a:buChar char="•"/>
            </a:pPr>
            <a:endParaRPr lang="ru-RU">
              <a:latin typeface="Calibri"/>
              <a:ea typeface="Calibri"/>
            </a:endParaRPr>
          </a:p>
          <a:p>
            <a:pPr>
              <a:buFont typeface="Arial"/>
              <a:buChar char="•"/>
            </a:pPr>
            <a:endParaRPr lang="ru-RU">
              <a:latin typeface="YS Text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94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C6D782-6B6F-4B4E-B92B-C8F13A0FE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E9716FBC-9870-4321-B055-657F96DDF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720C802-2465-4EF6-9AED-E768D2460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532192-EB0D-43D0-8ACF-ABEBADC6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A61AEB4E-A65A-4890-AD09-C9ACFB08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28DE10F-D498-4BFB-8B2A-E06AAA1F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A9A7A15-77B2-4771-B979-8F0E0626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1C3D14F-54C6-49E0-BB0E-DAEA368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93A8E0B-9819-41E1-979C-44F08FEC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C3E5DB-A7A3-4EAE-9026-F9B8F12E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CA25288-1A1B-4F47-B482-9A847602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14B443AB-E1B9-4C40-BA70-8F6CAD01F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5A198B7-B595-43D6-828B-3A6D85322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310B986-AB70-4FCE-85CC-A7FB750A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8F94A36-E150-4C70-87E6-89E6368F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85088E1-2931-4D8D-869D-72334C596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AE9D160-3F56-4C52-9ED9-A6BAAA32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79F3F7A1-0C51-41DA-9DA6-8E90E3E3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D9A2A46-D55F-4922-A01B-3F8DBED62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AA17DFB-AEBE-4499-865B-B7038124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57EE8DA-45A6-49F5-8818-666095A68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ADAA219-132F-41F3-BFAB-896804CF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593EFB1-DC77-417B-B5BC-0900A29F8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95C9F90E-2399-40F1-BB67-3EEDFC360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9635033-7842-47F7-869E-EB54B03B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6710716-F4FF-4D2D-BD4D-3A1C29D5D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DD91BF26-5487-4130-87F9-0B56EA0B0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CAE746E-F56B-4E02-A50E-358503AB5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81DB5307-35A1-4FFB-A8E6-C6AB7703A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52F6C49-049E-4FBC-A090-64B559C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B520037F-DF6D-49C9-937E-D7617F8D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65483B0-4562-4071-8E79-BFF7E340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537F264-B801-4F97-8091-41E16CA52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CF0D86E0-647F-437F-AA71-72A789B0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D72C3866-21D1-48D0-899E-938892FF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4E94AC39-CDCB-4B11-BE08-FABED0C0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9C7F939-61B9-467B-AC85-C146594B8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B851A48-E333-49BD-8150-3E207F2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1CD0C878-A6ED-44A0-972F-164829F3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1C236544-42D8-4A88-B600-6B8B20FF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9FF2C0E-61EA-45E6-8C93-270B51918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654F9C3F-E635-4E7B-BF8F-87BF60C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ACCA7548-833A-4EEC-91F2-BB9687E3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F895F203-B2FD-49FE-A865-269B367A4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4D9CCFF-23CD-4209-B238-57DDF091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190495CD-E216-4AF5-9038-D7807B638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6E2B5DDB-234E-47ED-9F32-83C6D5EEE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9DB1F0CB-D565-4DF9-BA3F-7CE9F18B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552F47B4-D0D5-4075-BD00-7145B6F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F57CAD52-0B84-4068-BFD9-B48B16AF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62E09F5E-A24D-4628-A8CB-143556FB9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C547CC76-FB8C-43B1-A625-F694184D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86CE93B-A557-46C2-B87E-81C1E0E93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7220D106-C5C0-4A39-909A-A11F3E246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195044AA-79D9-4142-8865-9A4B4E80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BBFC5CFA-482C-4B45-87A7-C44F773C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79BEC615-03E2-4F7F-A457-0CDA565A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20E56620-58EC-4785-BA5E-2E40F40B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93BC3-88EF-537A-E717-810F1531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8918"/>
            <a:ext cx="5877676" cy="1600490"/>
          </a:xfrm>
        </p:spPr>
        <p:txBody>
          <a:bodyPr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Самые дорогие</a:t>
            </a:r>
            <a:br>
              <a:rPr lang="ru-RU" dirty="0">
                <a:latin typeface="Calibri"/>
                <a:ea typeface="Calibri"/>
                <a:cs typeface="Calibri"/>
              </a:rPr>
            </a:br>
            <a:endParaRPr lang="ru-RU">
              <a:latin typeface="Calibri"/>
              <a:cs typeface="Calibri"/>
            </a:endParaRPr>
          </a:p>
        </p:txBody>
      </p:sp>
      <p:pic>
        <p:nvPicPr>
          <p:cNvPr id="5" name="Рисунок 4" descr="Изображение выглядит как электроника, Камеры и оптика, Электронное устройство, Оптически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110DAE3B-C56A-1B57-2594-5FD4732F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03" r="3" b="3"/>
          <a:stretch/>
        </p:blipFill>
        <p:spPr>
          <a:xfrm>
            <a:off x="20" y="2296161"/>
            <a:ext cx="4635563" cy="2276475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Рисунок 3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FA59046-DCCC-1184-64E6-A2E89E24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330" r="1" b="1"/>
          <a:stretch/>
        </p:blipFill>
        <p:spPr>
          <a:xfrm>
            <a:off x="20" y="10159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FEBF73-2875-4126-A90D-ABB6BBFE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6" name="Рисунок 5" descr="Изображение выглядит как электроника, Электронное устройство, гадже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6B7C8C78-299D-6852-59D8-5EEC25B9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349" r="1" b="10702"/>
          <a:stretch/>
        </p:blipFill>
        <p:spPr>
          <a:xfrm>
            <a:off x="20" y="4572000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F167419-5C1C-40BD-B9C4-75CFC6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FCD9A95-E405-4952-A0CF-6EAF80F9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747DC-4569-4B6E-03A5-9C2AEA6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1507807"/>
            <a:ext cx="5948797" cy="5969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Lato"/>
                <a:ea typeface="Lato"/>
                <a:cs typeface="Lato"/>
              </a:rPr>
              <a:t>NVIDIA Tesla A100 (</a:t>
            </a:r>
            <a:r>
              <a:rPr lang="ru-RU" sz="1600" dirty="0">
                <a:latin typeface="Lato"/>
                <a:ea typeface="Lato"/>
                <a:cs typeface="Lato"/>
              </a:rPr>
              <a:t>700тыс </a:t>
            </a:r>
            <a:r>
              <a:rPr lang="ru-RU" sz="1600" err="1">
                <a:latin typeface="Lato"/>
                <a:ea typeface="Lato"/>
                <a:cs typeface="Lato"/>
              </a:rPr>
              <a:t>руб</a:t>
            </a:r>
            <a:r>
              <a:rPr lang="ru-RU" sz="2000" dirty="0">
                <a:latin typeface="Lato"/>
                <a:ea typeface="Lato"/>
                <a:cs typeface="Lato"/>
              </a:rPr>
              <a:t>)(</a:t>
            </a:r>
            <a:r>
              <a:rPr lang="ru-RU" sz="1600" dirty="0">
                <a:latin typeface="Lato"/>
                <a:ea typeface="Lato"/>
                <a:cs typeface="Lato"/>
              </a:rPr>
              <a:t>тип памяти-HBM2,объем памяти-40гб,разрядность шины-5120бит</a:t>
            </a:r>
            <a:r>
              <a:rPr lang="ru-RU" sz="1800" dirty="0">
                <a:latin typeface="Lato"/>
                <a:ea typeface="Lato"/>
                <a:cs typeface="Lato"/>
              </a:rPr>
              <a:t>)</a:t>
            </a:r>
          </a:p>
          <a:p>
            <a:endParaRPr lang="ru-RU" sz="2000" dirty="0">
              <a:latin typeface="Lato"/>
              <a:ea typeface="Lato"/>
              <a:cs typeface="Lato"/>
            </a:endParaRPr>
          </a:p>
          <a:p>
            <a:r>
              <a:rPr lang="ru-RU" sz="2000" dirty="0">
                <a:latin typeface="Lato"/>
                <a:ea typeface="Lato"/>
                <a:cs typeface="Lato"/>
              </a:rPr>
              <a:t>NVIDIA </a:t>
            </a:r>
            <a:r>
              <a:rPr lang="ru-RU" sz="2000" err="1">
                <a:latin typeface="Lato"/>
                <a:ea typeface="Lato"/>
                <a:cs typeface="Lato"/>
              </a:rPr>
              <a:t>Quadro</a:t>
            </a:r>
            <a:r>
              <a:rPr lang="ru-RU" sz="2000" dirty="0">
                <a:latin typeface="Lato"/>
                <a:ea typeface="Lato"/>
                <a:cs typeface="Lato"/>
              </a:rPr>
              <a:t> GV100 (</a:t>
            </a:r>
            <a:r>
              <a:rPr lang="ru-RU" sz="1800" dirty="0">
                <a:latin typeface="Lato"/>
                <a:ea typeface="Lato"/>
                <a:cs typeface="Lato"/>
              </a:rPr>
              <a:t>500тыс </a:t>
            </a:r>
            <a:r>
              <a:rPr lang="ru-RU" sz="1800" err="1">
                <a:latin typeface="Lato"/>
                <a:ea typeface="Lato"/>
                <a:cs typeface="Lato"/>
              </a:rPr>
              <a:t>руб</a:t>
            </a:r>
            <a:r>
              <a:rPr lang="ru-RU" sz="2000" dirty="0">
                <a:latin typeface="Lato"/>
                <a:ea typeface="Lato"/>
                <a:cs typeface="Lato"/>
              </a:rPr>
              <a:t>)(</a:t>
            </a:r>
            <a:r>
              <a:rPr lang="ru-RU" sz="1800" dirty="0">
                <a:latin typeface="Lato"/>
                <a:ea typeface="Lato"/>
                <a:cs typeface="Lato"/>
              </a:rPr>
              <a:t>тип памяти-HBM2, объем памяти-32гб,разрядность шины-4096бит</a:t>
            </a:r>
            <a:r>
              <a:rPr lang="ru-RU" sz="2000" dirty="0">
                <a:latin typeface="Lato"/>
                <a:ea typeface="Lato"/>
                <a:cs typeface="Lato"/>
              </a:rPr>
              <a:t>)</a:t>
            </a:r>
          </a:p>
          <a:p>
            <a:endParaRPr lang="ru-RU" sz="2000" dirty="0">
              <a:latin typeface="Lato"/>
              <a:ea typeface="Lato"/>
              <a:cs typeface="Lato"/>
            </a:endParaRPr>
          </a:p>
          <a:p>
            <a:r>
              <a:rPr lang="ru-RU" sz="2000" dirty="0">
                <a:latin typeface="Tahoma"/>
                <a:ea typeface="Tahoma"/>
                <a:cs typeface="Tahoma"/>
              </a:rPr>
              <a:t>ASUS ROG Matrix GeForce RTX 4090 Platinum (</a:t>
            </a:r>
            <a:r>
              <a:rPr lang="ru-RU" sz="1800" dirty="0">
                <a:latin typeface="Tahoma"/>
                <a:ea typeface="Tahoma"/>
                <a:cs typeface="Tahoma"/>
              </a:rPr>
              <a:t>300тыс.руб</a:t>
            </a:r>
            <a:r>
              <a:rPr lang="ru-RU" sz="2000" dirty="0">
                <a:latin typeface="Tahoma"/>
                <a:ea typeface="Tahoma"/>
                <a:cs typeface="Tahoma"/>
              </a:rPr>
              <a:t>)(</a:t>
            </a:r>
            <a:r>
              <a:rPr lang="ru-RU" sz="1800" dirty="0">
                <a:latin typeface="Calibri"/>
                <a:ea typeface="Calibri"/>
                <a:cs typeface="Calibri"/>
              </a:rPr>
              <a:t>тип памяти-GDDR6X,объем памяти-24гб,разрядность шины-384бит, а так же жидкостное охлаждение).</a:t>
            </a:r>
            <a:endParaRPr lang="ru-RU" sz="2000" dirty="0">
              <a:latin typeface="Lato"/>
              <a:ea typeface="Lato"/>
              <a:cs typeface="Lato"/>
            </a:endParaRPr>
          </a:p>
          <a:p>
            <a:endParaRPr lang="ru-RU">
              <a:latin typeface="Lato"/>
              <a:ea typeface="Lato"/>
              <a:cs typeface="Lato"/>
            </a:endParaRPr>
          </a:p>
          <a:p>
            <a:endParaRPr lang="ru-RU" b="1" dirty="0">
              <a:latin typeface="Lato"/>
              <a:ea typeface="Lato"/>
              <a:cs typeface="Lato"/>
            </a:endParaRPr>
          </a:p>
          <a:p>
            <a:endParaRPr lang="ru-RU" dirty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63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1F6FA-A221-20F5-A170-B33001E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>
                <a:latin typeface="Calibri"/>
                <a:ea typeface="Calibri"/>
                <a:cs typeface="Calibri"/>
              </a:rPr>
              <a:t>Что такое видеокарта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1DF08-9F79-AAF1-F6B6-2721AD6F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52951"/>
            <a:ext cx="4844521" cy="4638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>
                <a:latin typeface="Calibri"/>
                <a:ea typeface="Calibri"/>
                <a:cs typeface="Calibri"/>
              </a:rPr>
              <a:t>Видеокарта (GPU или графический процессор) — это компонент компьютера, который отвечает за обработку графики и вывод изображения на монитор.</a:t>
            </a:r>
          </a:p>
        </p:txBody>
      </p:sp>
      <p:pic>
        <p:nvPicPr>
          <p:cNvPr id="5" name="Рисунок 4" descr="Изображение выглядит как фанат, Механический вентилятор, электроника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428D22FA-9F43-EDD8-E090-29D17E10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0" r="9337" b="-1"/>
          <a:stretch/>
        </p:blipFill>
        <p:spPr>
          <a:xfrm>
            <a:off x="6392335" y="2098135"/>
            <a:ext cx="4655075" cy="298284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3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24D4A-B995-F637-D210-A9D7A4B2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Calibri"/>
                <a:ea typeface="Calibri"/>
                <a:cs typeface="Calibri"/>
              </a:rPr>
              <a:t>Самые первые видеокарты</a:t>
            </a:r>
            <a:endParaRPr lang="ru-RU" dirty="0"/>
          </a:p>
        </p:txBody>
      </p:sp>
      <p:pic>
        <p:nvPicPr>
          <p:cNvPr id="4" name="Рисунок 3" descr="Изображение выглядит как электроника, Электронный компонент, Компонент схемы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DB31B3B2-DB61-996C-6BEF-0C9300A7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41" y="3909974"/>
            <a:ext cx="5229974" cy="19703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1DFEE87-C98C-EE4F-210B-EA6E81F66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945" y="2024852"/>
            <a:ext cx="9907334" cy="3766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800" dirty="0">
                <a:latin typeface="Calibri"/>
                <a:ea typeface="Calibri"/>
                <a:cs typeface="Calibri"/>
              </a:rPr>
              <a:t>в 1981 году специалистами компании IBM был выпущен монохромный видеоадаптер (MDA), выполненный в виде отдельной платы и обеспечивающий разрешение 720 на 350 пикселей. </a:t>
            </a:r>
          </a:p>
        </p:txBody>
      </p:sp>
    </p:spTree>
    <p:extLst>
      <p:ext uri="{BB962C8B-B14F-4D97-AF65-F5344CB8AC3E}">
        <p14:creationId xmlns:p14="http://schemas.microsoft.com/office/powerpoint/2010/main" val="368159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7D510-BF9D-EAA6-D05B-2F0D02E2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6811"/>
            <a:ext cx="4459286" cy="995351"/>
          </a:xfrm>
        </p:spPr>
        <p:txBody>
          <a:bodyPr>
            <a:normAutofit/>
          </a:bodyPr>
          <a:lstStyle/>
          <a:p>
            <a:endParaRPr lang="ru-RU" sz="32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33810-3118-2539-1229-CA4EB8F0C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3016"/>
            <a:ext cx="10025604" cy="43915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800" err="1">
                <a:latin typeface="Arial"/>
                <a:cs typeface="Arial"/>
              </a:rPr>
              <a:t>Поралельно</a:t>
            </a:r>
            <a:r>
              <a:rPr lang="ru-RU" sz="2800" dirty="0">
                <a:latin typeface="Arial"/>
                <a:cs typeface="Arial"/>
              </a:rPr>
              <a:t> с MDA IBM выпустила Color Graphics </a:t>
            </a:r>
            <a:r>
              <a:rPr lang="ru-RU" sz="2800" err="1">
                <a:latin typeface="Arial"/>
                <a:cs typeface="Arial"/>
              </a:rPr>
              <a:t>Adapter</a:t>
            </a:r>
            <a:r>
              <a:rPr lang="ru-RU" sz="2800" dirty="0">
                <a:latin typeface="Arial"/>
                <a:cs typeface="Arial"/>
              </a:rPr>
              <a:t> (CGA) в 1981 году, поддерживавшую разрешение 320x200 пикселей и до 16 цветов.  </a:t>
            </a:r>
            <a:br>
              <a:rPr lang="en-US" sz="2800" dirty="0"/>
            </a:br>
            <a:endParaRPr lang="en-US" sz="2800">
              <a:ea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электроника, Электронный компонент, Компонент схемы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D3D5AA2C-1518-1BBF-1D7E-E69BC1CED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83" y="3867855"/>
            <a:ext cx="5456279" cy="21825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4776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72610-6995-874D-722A-D0A0F50A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107421"/>
            <a:ext cx="4598985" cy="428497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Рисунок 3" descr="Изображение выглядит как электроника, Электронный компонент, Компонент схемы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DCEA6D82-9F71-721B-FB0D-4325DCF9E9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26" r="22346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A20B9B-E2D4-3D99-2B3D-AD914526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1246499"/>
            <a:ext cx="4598986" cy="454470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ru-RU" sz="1900" dirty="0">
                <a:latin typeface="Arial"/>
                <a:cs typeface="Arial"/>
              </a:rPr>
              <a:t> </a:t>
            </a:r>
            <a:r>
              <a:rPr lang="ru-RU" sz="2800" dirty="0">
                <a:latin typeface="Arial"/>
                <a:cs typeface="Arial"/>
              </a:rPr>
              <a:t>Video Graphics </a:t>
            </a:r>
            <a:r>
              <a:rPr lang="ru-RU" sz="2800" err="1">
                <a:latin typeface="Arial"/>
                <a:cs typeface="Arial"/>
              </a:rPr>
              <a:t>Array</a:t>
            </a:r>
            <a:r>
              <a:rPr lang="ru-RU" sz="2800" dirty="0">
                <a:latin typeface="Arial"/>
                <a:cs typeface="Arial"/>
              </a:rPr>
              <a:t> (VGA),  VGA поддерживала разрешение до 640x480 пикселей, 256 цветов одновременно из палитры в 262 144 цвета и предоставляла возможность аппаратного сглаживания изображений.</a:t>
            </a:r>
            <a:endParaRPr lang="ru-RU" sz="28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19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29015-DBDE-E710-198C-F20718EC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91"/>
            <a:ext cx="4459286" cy="335570"/>
          </a:xfrm>
        </p:spPr>
        <p:txBody>
          <a:bodyPr>
            <a:normAutofit fontScale="90000"/>
          </a:bodyPr>
          <a:lstStyle/>
          <a:p>
            <a:endParaRPr lang="ru-RU" sz="32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101FED-CF17-859E-0424-EEC26D55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33532"/>
            <a:ext cx="4459287" cy="53810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ru-RU" sz="2800" dirty="0">
                <a:latin typeface="Calibri"/>
                <a:ea typeface="Calibri"/>
                <a:cs typeface="Calibri"/>
              </a:rPr>
              <a:t>Первой видеокартой, использовавшей чип </a:t>
            </a:r>
            <a:r>
              <a:rPr lang="en-US" sz="2800" dirty="0">
                <a:latin typeface="Calibri"/>
                <a:ea typeface="Calibri"/>
                <a:cs typeface="Calibri"/>
              </a:rPr>
              <a:t>VSA-100 </a:t>
            </a:r>
            <a:r>
              <a:rPr lang="ru-RU" sz="2800" dirty="0">
                <a:latin typeface="Calibri"/>
                <a:ea typeface="Calibri"/>
                <a:cs typeface="Calibri"/>
              </a:rPr>
              <a:t>в 2000-ом году</a:t>
            </a:r>
            <a:r>
              <a:rPr lang="en-US" sz="2800" dirty="0">
                <a:latin typeface="Calibri"/>
                <a:ea typeface="Calibri"/>
                <a:cs typeface="Calibri"/>
              </a:rPr>
              <a:t>, </a:t>
            </a:r>
            <a:r>
              <a:rPr lang="ru-RU" sz="2800" dirty="0">
                <a:latin typeface="Calibri"/>
                <a:ea typeface="Calibri"/>
                <a:cs typeface="Calibri"/>
              </a:rPr>
              <a:t>стала </a:t>
            </a:r>
            <a:r>
              <a:rPr lang="en-US" sz="2800" dirty="0">
                <a:latin typeface="Calibri"/>
                <a:ea typeface="Calibri"/>
                <a:cs typeface="Calibri"/>
              </a:rPr>
              <a:t>Voodoo5 5500. </a:t>
            </a:r>
            <a:r>
              <a:rPr lang="ru-RU" sz="2800" dirty="0">
                <a:latin typeface="Calibri"/>
                <a:ea typeface="Calibri"/>
                <a:cs typeface="Calibri"/>
              </a:rPr>
              <a:t>Эта видеокарта была изготовлена на 250-нм техпроцессе, обладала общей видеопамятью в 64 Мб. Частота память и </a:t>
            </a:r>
            <a:r>
              <a:rPr lang="en-US" sz="2800" dirty="0">
                <a:latin typeface="Calibri"/>
                <a:ea typeface="Calibri"/>
                <a:cs typeface="Calibri"/>
              </a:rPr>
              <a:t>GPU </a:t>
            </a:r>
            <a:r>
              <a:rPr lang="ru-RU" sz="2800" dirty="0">
                <a:latin typeface="Calibri"/>
                <a:ea typeface="Calibri"/>
                <a:cs typeface="Calibri"/>
              </a:rPr>
              <a:t>составляла 166 МГц.</a:t>
            </a:r>
          </a:p>
        </p:txBody>
      </p:sp>
      <p:pic>
        <p:nvPicPr>
          <p:cNvPr id="4" name="Рисунок 3" descr="Изображение выглядит как электроника, Электронный компонент, Компонент схемы, Пассивный компонент цепи&#10;&#10;Автоматически созданное описание">
            <a:extLst>
              <a:ext uri="{FF2B5EF4-FFF2-40B4-BE49-F238E27FC236}">
                <a16:creationId xmlns:a16="http://schemas.microsoft.com/office/drawing/2014/main" id="{952F8838-7185-5C82-D1D9-F3B869DB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2917"/>
            <a:ext cx="5456279" cy="26872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2074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A723A-5F99-4217-7199-5B9F0E78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alibri"/>
                <a:ea typeface="Calibri"/>
                <a:cs typeface="Calibri"/>
              </a:rPr>
              <a:t>Виды видеокарт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EF5E8-47EA-8C4D-0D93-BBCEC6BFB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3087"/>
            <a:ext cx="5587999" cy="42919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Дискретная видеокарта</a:t>
            </a:r>
            <a:endParaRPr lang="ru-RU" sz="2800">
              <a:ea typeface="Calibri" panose="020F0502020204030204" pitchFamily="34" charset="0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Интегрированная видеокарта</a:t>
            </a:r>
            <a:endParaRPr lang="ru-RU" sz="2800" dirty="0">
              <a:ea typeface="Calibri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Игровая видеокарта</a:t>
            </a:r>
            <a:endParaRPr lang="ru-RU" sz="2800" dirty="0">
              <a:ea typeface="Calibri" panose="020F0502020204030204" pitchFamily="34" charset="0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Профессиональная видеокарта</a:t>
            </a:r>
            <a:endParaRPr lang="ru-RU" sz="2800" dirty="0"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ru-RU">
              <a:ea typeface="Calibri"/>
            </a:endParaRPr>
          </a:p>
        </p:txBody>
      </p:sp>
      <p:pic>
        <p:nvPicPr>
          <p:cNvPr id="4" name="Рисунок 3" descr="Изображение выглядит как электроника, Компьютерный компонент, Компьютерное желез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16F8A6-C8E7-6B18-7FAE-89D22CC2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3731260"/>
            <a:ext cx="3159760" cy="20574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электроника, в помещении, текст, фанат&#10;&#10;Автоматически созданное описание">
            <a:extLst>
              <a:ext uri="{FF2B5EF4-FFF2-40B4-BE49-F238E27FC236}">
                <a16:creationId xmlns:a16="http://schemas.microsoft.com/office/drawing/2014/main" id="{61EE0B1A-7C58-DBD2-774A-875BF8B0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79" y="1178560"/>
            <a:ext cx="315616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27605-EFB7-63EB-FC9F-82D90DF41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318" y="-14085"/>
            <a:ext cx="6687776" cy="2111173"/>
          </a:xfrm>
        </p:spPr>
        <p:txBody>
          <a:bodyPr>
            <a:normAutofit/>
          </a:bodyPr>
          <a:lstStyle/>
          <a:p>
            <a:r>
              <a:rPr lang="ru-RU" dirty="0">
                <a:latin typeface="Calibri"/>
                <a:ea typeface="Calibri"/>
                <a:cs typeface="Calibri"/>
              </a:rPr>
              <a:t>Принцип работы видеокарты</a:t>
            </a:r>
            <a:br>
              <a:rPr lang="ru-RU" sz="3200" dirty="0">
                <a:latin typeface="Calibri"/>
                <a:ea typeface="Calibri"/>
                <a:cs typeface="Calibri"/>
              </a:rPr>
            </a:br>
            <a:endParaRPr lang="ru-RU" sz="320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BAAB2B-5038-F7BD-4E9A-17AFBBBB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4338"/>
            <a:ext cx="5918237" cy="503019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ru-RU" dirty="0">
                <a:latin typeface="Calibri"/>
                <a:ea typeface="Calibri"/>
                <a:cs typeface="Calibri"/>
              </a:rPr>
              <a:t>Параллельная обработка. GPU обладает множеством ядер, способных одновременно решать разнообразные вычислительные задачи.</a:t>
            </a:r>
          </a:p>
          <a:p>
            <a:pPr>
              <a:lnSpc>
                <a:spcPct val="110000"/>
              </a:lnSpc>
            </a:pPr>
            <a:r>
              <a:rPr lang="ru-RU" dirty="0">
                <a:latin typeface="Calibri"/>
                <a:ea typeface="Calibri"/>
                <a:cs typeface="Calibri"/>
              </a:rPr>
              <a:t>Шейдеры. GPU использует шейдеры для определения внешнего вида объектов на экране.</a:t>
            </a:r>
          </a:p>
          <a:p>
            <a:pPr>
              <a:lnSpc>
                <a:spcPct val="110000"/>
              </a:lnSpc>
            </a:pPr>
            <a:r>
              <a:rPr lang="ru-RU" dirty="0">
                <a:latin typeface="Calibri"/>
                <a:ea typeface="Calibri"/>
                <a:cs typeface="Calibri"/>
              </a:rPr>
              <a:t>Обработка вершин и пикселей. GPU активно работает с пикселями и вершинами, обеспечивая точное положение и цвет каждого элемента изображения.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2" name="Рисунок 41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EAFFC9B-C4C8-C0ED-1867-9E693853F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08" y="1830324"/>
            <a:ext cx="4256049" cy="27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1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3D23B-C278-78A2-270C-1CB11D68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6758"/>
            <a:ext cx="9905998" cy="160049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FCE38E-23DF-23B0-E14B-3B2BD769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7481"/>
            <a:ext cx="5913119" cy="4543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latin typeface="Calibri"/>
                <a:ea typeface="Calibri"/>
                <a:cs typeface="Calibri"/>
              </a:rPr>
              <a:t>Видеопамять. GPU применяет видеопамять для сохранения графических данных, текстур, шейдеров и промежуточных результатов вычислений.</a:t>
            </a:r>
            <a:endParaRPr lang="ru-RU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ru-RU" dirty="0">
                <a:latin typeface="Calibri"/>
                <a:ea typeface="Calibri"/>
                <a:cs typeface="Calibri"/>
              </a:rPr>
              <a:t>Растеризация. Процесс преобразования векторных данных в изображение пикселей называется растеризацией.</a:t>
            </a:r>
          </a:p>
          <a:p>
            <a:r>
              <a:rPr lang="ru-RU" dirty="0">
                <a:latin typeface="Calibri"/>
                <a:ea typeface="Calibri"/>
                <a:cs typeface="Calibri"/>
              </a:rPr>
              <a:t>Отображение на экране. GPU окончательно формирует изображение и отображает его на экране устройства.</a:t>
            </a:r>
          </a:p>
          <a:p>
            <a:endParaRPr lang="ru-RU" dirty="0">
              <a:ea typeface="Calibri"/>
            </a:endParaRPr>
          </a:p>
        </p:txBody>
      </p:sp>
      <p:pic>
        <p:nvPicPr>
          <p:cNvPr id="8" name="Рисунок 7" descr="Изображение выглядит как текст, диаграмма, линия, тре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A267363D-D5B2-4E18-A776-CCF0BEBF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360" y="2105397"/>
            <a:ext cx="3799840" cy="26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7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</Words>
  <Application>Microsoft Office PowerPoint</Application>
  <PresentationFormat>Широкоэкранный</PresentationFormat>
  <Paragraphs>1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Схема</vt:lpstr>
      <vt:lpstr>видеокарты</vt:lpstr>
      <vt:lpstr>Что такое видеокарта</vt:lpstr>
      <vt:lpstr>Самые первые видеокарты</vt:lpstr>
      <vt:lpstr>Презентация PowerPoint</vt:lpstr>
      <vt:lpstr>Презентация PowerPoint</vt:lpstr>
      <vt:lpstr>Презентация PowerPoint</vt:lpstr>
      <vt:lpstr>Виды видеокарт</vt:lpstr>
      <vt:lpstr>Принцип работы видеокарты </vt:lpstr>
      <vt:lpstr>Презентация PowerPoint</vt:lpstr>
      <vt:lpstr>Главные технологии видеокарт</vt:lpstr>
      <vt:lpstr>Презентация PowerPoint</vt:lpstr>
      <vt:lpstr>Презентация PowerPoint</vt:lpstr>
      <vt:lpstr>Презентация PowerPoint</vt:lpstr>
      <vt:lpstr>Основные характеристики</vt:lpstr>
      <vt:lpstr>Самые мощные видеокарты</vt:lpstr>
      <vt:lpstr>Самые дорогие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614</cp:revision>
  <dcterms:created xsi:type="dcterms:W3CDTF">2024-09-06T13:15:01Z</dcterms:created>
  <dcterms:modified xsi:type="dcterms:W3CDTF">2024-09-22T22:33:22Z</dcterms:modified>
</cp:coreProperties>
</file>